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77" r:id="rId6"/>
    <p:sldId id="278" r:id="rId7"/>
    <p:sldId id="279" r:id="rId8"/>
    <p:sldId id="280" r:id="rId9"/>
    <p:sldId id="260" r:id="rId10"/>
    <p:sldId id="281" r:id="rId11"/>
    <p:sldId id="282" r:id="rId12"/>
    <p:sldId id="264" r:id="rId13"/>
    <p:sldId id="283" r:id="rId14"/>
    <p:sldId id="28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6" r:id="rId25"/>
    <p:sldId id="274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Viral Pathogenesis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and Portal of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990600"/>
            <a:ext cx="8503920" cy="54864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714497" y="1143000"/>
            <a:ext cx="5241930" cy="4952453"/>
            <a:chOff x="-3" y="-3"/>
            <a:chExt cx="4727" cy="3881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0" y="0"/>
              <a:ext cx="4721" cy="3878"/>
              <a:chOff x="0" y="0"/>
              <a:chExt cx="4721" cy="3878"/>
            </a:xfrm>
          </p:grpSpPr>
          <p:grpSp>
            <p:nvGrpSpPr>
              <p:cNvPr id="64" name="Group 17"/>
              <p:cNvGrpSpPr>
                <a:grpSpLocks/>
              </p:cNvGrpSpPr>
              <p:nvPr/>
            </p:nvGrpSpPr>
            <p:grpSpPr bwMode="auto">
              <a:xfrm>
                <a:off x="0" y="0"/>
                <a:ext cx="1612" cy="480"/>
                <a:chOff x="0" y="0"/>
                <a:chExt cx="1612" cy="480"/>
              </a:xfrm>
            </p:grpSpPr>
            <p:sp>
              <p:nvSpPr>
                <p:cNvPr id="65" name="Rectangle 4"/>
                <p:cNvSpPr>
                  <a:spLocks noChangeArrowheads="1"/>
                </p:cNvSpPr>
                <p:nvPr/>
              </p:nvSpPr>
              <p:spPr bwMode="auto">
                <a:xfrm>
                  <a:off x="88" y="0"/>
                  <a:ext cx="1524" cy="480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2000" b="1" dirty="0" smtClean="0">
                      <a:cs typeface="Times New Roman" pitchFamily="18" charset="0"/>
                    </a:rPr>
                    <a:t>Portal of Entry</a:t>
                  </a:r>
                  <a:endParaRPr lang="en-US" altLang="en-US" sz="1200" dirty="0" smtClean="0">
                    <a:solidFill>
                      <a:srgbClr val="004080"/>
                    </a:solidFill>
                    <a:cs typeface="Times New Roman" pitchFamily="18" charset="0"/>
                  </a:endParaRPr>
                </a:p>
                <a:p>
                  <a:endParaRPr lang="en-US" altLang="en-US" dirty="0"/>
                </a:p>
              </p:txBody>
            </p:sp>
            <p:sp>
              <p:nvSpPr>
                <p:cNvPr id="66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1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3"/>
              <p:cNvGrpSpPr>
                <a:grpSpLocks/>
              </p:cNvGrpSpPr>
              <p:nvPr/>
            </p:nvGrpSpPr>
            <p:grpSpPr bwMode="auto">
              <a:xfrm>
                <a:off x="1610" y="0"/>
                <a:ext cx="1646" cy="480"/>
                <a:chOff x="1610" y="0"/>
                <a:chExt cx="1646" cy="480"/>
              </a:xfrm>
            </p:grpSpPr>
            <p:sp>
              <p:nvSpPr>
                <p:cNvPr id="59" name="Rectangle 22"/>
                <p:cNvSpPr>
                  <a:spLocks noChangeArrowheads="1"/>
                </p:cNvSpPr>
                <p:nvPr/>
              </p:nvSpPr>
              <p:spPr bwMode="auto">
                <a:xfrm>
                  <a:off x="1610" y="0"/>
                  <a:ext cx="1646" cy="480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0" name="Group 21"/>
                <p:cNvGrpSpPr>
                  <a:grpSpLocks/>
                </p:cNvGrpSpPr>
                <p:nvPr/>
              </p:nvGrpSpPr>
              <p:grpSpPr bwMode="auto">
                <a:xfrm>
                  <a:off x="1610" y="0"/>
                  <a:ext cx="1646" cy="480"/>
                  <a:chOff x="1610" y="0"/>
                  <a:chExt cx="1646" cy="480"/>
                </a:xfrm>
              </p:grpSpPr>
              <p:sp>
                <p:nvSpPr>
                  <p:cNvPr id="61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0"/>
                    <a:ext cx="1560" cy="480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 b="1">
                        <a:cs typeface="Times New Roman" pitchFamily="18" charset="0"/>
                      </a:rPr>
                      <a:t>Viruses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62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0"/>
                    <a:ext cx="1646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" name="Group 27"/>
              <p:cNvGrpSpPr>
                <a:grpSpLocks/>
              </p:cNvGrpSpPr>
              <p:nvPr/>
            </p:nvGrpSpPr>
            <p:grpSpPr bwMode="auto">
              <a:xfrm>
                <a:off x="3256" y="0"/>
                <a:ext cx="1465" cy="480"/>
                <a:chOff x="3256" y="0"/>
                <a:chExt cx="1465" cy="480"/>
              </a:xfrm>
            </p:grpSpPr>
            <p:sp>
              <p:nvSpPr>
                <p:cNvPr id="55" name="Rectangle 26"/>
                <p:cNvSpPr>
                  <a:spLocks noChangeArrowheads="1"/>
                </p:cNvSpPr>
                <p:nvPr/>
              </p:nvSpPr>
              <p:spPr bwMode="auto">
                <a:xfrm>
                  <a:off x="3256" y="0"/>
                  <a:ext cx="1465" cy="480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6" name="Group 25"/>
                <p:cNvGrpSpPr>
                  <a:grpSpLocks/>
                </p:cNvGrpSpPr>
                <p:nvPr/>
              </p:nvGrpSpPr>
              <p:grpSpPr bwMode="auto">
                <a:xfrm>
                  <a:off x="3256" y="0"/>
                  <a:ext cx="1465" cy="480"/>
                  <a:chOff x="3256" y="0"/>
                  <a:chExt cx="1465" cy="480"/>
                </a:xfrm>
              </p:grpSpPr>
              <p:sp>
                <p:nvSpPr>
                  <p:cNvPr id="5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0"/>
                    <a:ext cx="1379" cy="480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 b="1">
                        <a:cs typeface="Times New Roman" pitchFamily="18" charset="0"/>
                      </a:rPr>
                      <a:t>Disease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5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0"/>
                    <a:ext cx="1465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" name="Group 31"/>
              <p:cNvGrpSpPr>
                <a:grpSpLocks/>
              </p:cNvGrpSpPr>
              <p:nvPr/>
            </p:nvGrpSpPr>
            <p:grpSpPr bwMode="auto">
              <a:xfrm>
                <a:off x="0" y="480"/>
                <a:ext cx="1610" cy="1762"/>
                <a:chOff x="0" y="480"/>
                <a:chExt cx="1610" cy="1762"/>
              </a:xfrm>
            </p:grpSpPr>
            <p:sp>
              <p:nvSpPr>
                <p:cNvPr id="51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1610" cy="176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2" name="Group 29"/>
                <p:cNvGrpSpPr>
                  <a:grpSpLocks/>
                </p:cNvGrpSpPr>
                <p:nvPr/>
              </p:nvGrpSpPr>
              <p:grpSpPr bwMode="auto">
                <a:xfrm>
                  <a:off x="0" y="480"/>
                  <a:ext cx="1610" cy="1762"/>
                  <a:chOff x="0" y="480"/>
                  <a:chExt cx="1610" cy="1762"/>
                </a:xfrm>
              </p:grpSpPr>
              <p:sp>
                <p:nvSpPr>
                  <p:cNvPr id="5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803"/>
                    <a:ext cx="1524" cy="1439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 dirty="0">
                        <a:cs typeface="Times New Roman" pitchFamily="18" charset="0"/>
                      </a:rPr>
                      <a:t>Respiratory tract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 dirty="0"/>
                  </a:p>
                </p:txBody>
              </p:sp>
              <p:sp>
                <p:nvSpPr>
                  <p:cNvPr id="54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80"/>
                    <a:ext cx="1610" cy="176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" name="Group 35"/>
              <p:cNvGrpSpPr>
                <a:grpSpLocks/>
              </p:cNvGrpSpPr>
              <p:nvPr/>
            </p:nvGrpSpPr>
            <p:grpSpPr bwMode="auto">
              <a:xfrm>
                <a:off x="1610" y="480"/>
                <a:ext cx="1646" cy="1762"/>
                <a:chOff x="1610" y="480"/>
                <a:chExt cx="1646" cy="1762"/>
              </a:xfrm>
            </p:grpSpPr>
            <p:sp>
              <p:nvSpPr>
                <p:cNvPr id="47" name="Rectangle 34"/>
                <p:cNvSpPr>
                  <a:spLocks noChangeArrowheads="1"/>
                </p:cNvSpPr>
                <p:nvPr/>
              </p:nvSpPr>
              <p:spPr bwMode="auto">
                <a:xfrm>
                  <a:off x="1610" y="480"/>
                  <a:ext cx="1646" cy="176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8" name="Group 33"/>
                <p:cNvGrpSpPr>
                  <a:grpSpLocks/>
                </p:cNvGrpSpPr>
                <p:nvPr/>
              </p:nvGrpSpPr>
              <p:grpSpPr bwMode="auto">
                <a:xfrm>
                  <a:off x="1610" y="480"/>
                  <a:ext cx="1646" cy="1762"/>
                  <a:chOff x="1610" y="480"/>
                  <a:chExt cx="1646" cy="1762"/>
                </a:xfrm>
              </p:grpSpPr>
              <p:sp>
                <p:nvSpPr>
                  <p:cNvPr id="49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570"/>
                    <a:ext cx="1560" cy="1398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600" dirty="0">
                        <a:cs typeface="Times New Roman" pitchFamily="18" charset="0"/>
                      </a:rPr>
                      <a:t>Influenza virus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 smtClean="0">
                        <a:cs typeface="Times New Roman" pitchFamily="18" charset="0"/>
                      </a:rPr>
                      <a:t>Rhinovirus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Measles virus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Mumps virus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Rubella virus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Adenovirus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 dirty="0"/>
                  </a:p>
                </p:txBody>
              </p:sp>
              <p:sp>
                <p:nvSpPr>
                  <p:cNvPr id="50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480"/>
                    <a:ext cx="1646" cy="176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" name="Group 39"/>
              <p:cNvGrpSpPr>
                <a:grpSpLocks/>
              </p:cNvGrpSpPr>
              <p:nvPr/>
            </p:nvGrpSpPr>
            <p:grpSpPr bwMode="auto">
              <a:xfrm>
                <a:off x="3256" y="480"/>
                <a:ext cx="1465" cy="1762"/>
                <a:chOff x="3256" y="480"/>
                <a:chExt cx="1465" cy="1762"/>
              </a:xfrm>
            </p:grpSpPr>
            <p:sp>
              <p:nvSpPr>
                <p:cNvPr id="43" name="Rectangle 38"/>
                <p:cNvSpPr>
                  <a:spLocks noChangeArrowheads="1"/>
                </p:cNvSpPr>
                <p:nvPr/>
              </p:nvSpPr>
              <p:spPr bwMode="auto">
                <a:xfrm>
                  <a:off x="3256" y="480"/>
                  <a:ext cx="1465" cy="176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4" name="Group 37"/>
                <p:cNvGrpSpPr>
                  <a:grpSpLocks/>
                </p:cNvGrpSpPr>
                <p:nvPr/>
              </p:nvGrpSpPr>
              <p:grpSpPr bwMode="auto">
                <a:xfrm>
                  <a:off x="3256" y="480"/>
                  <a:ext cx="1465" cy="1762"/>
                  <a:chOff x="3256" y="480"/>
                  <a:chExt cx="1465" cy="1762"/>
                </a:xfrm>
              </p:grpSpPr>
              <p:sp>
                <p:nvSpPr>
                  <p:cNvPr id="4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570"/>
                    <a:ext cx="1379" cy="1398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600" dirty="0">
                        <a:cs typeface="Times New Roman" pitchFamily="18" charset="0"/>
                      </a:rPr>
                      <a:t>Influenza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Common cold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 err="1" smtClean="0">
                        <a:cs typeface="Times New Roman" pitchFamily="18" charset="0"/>
                      </a:rPr>
                      <a:t>Measels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Mumps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>
                        <a:cs typeface="Times New Roman" pitchFamily="18" charset="0"/>
                      </a:rPr>
                      <a:t>Rubella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600" dirty="0" err="1">
                        <a:cs typeface="Times New Roman" pitchFamily="18" charset="0"/>
                      </a:rPr>
                      <a:t>Pheumonia</a:t>
                    </a:r>
                    <a:endParaRPr lang="en-US" altLang="en-US" sz="14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 dirty="0"/>
                  </a:p>
                </p:txBody>
              </p:sp>
              <p:sp>
                <p:nvSpPr>
                  <p:cNvPr id="4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480"/>
                    <a:ext cx="1465" cy="176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" name="Group 43"/>
              <p:cNvGrpSpPr>
                <a:grpSpLocks/>
              </p:cNvGrpSpPr>
              <p:nvPr/>
            </p:nvGrpSpPr>
            <p:grpSpPr bwMode="auto">
              <a:xfrm>
                <a:off x="0" y="2242"/>
                <a:ext cx="1610" cy="690"/>
                <a:chOff x="0" y="2242"/>
                <a:chExt cx="1610" cy="690"/>
              </a:xfrm>
            </p:grpSpPr>
            <p:sp>
              <p:nvSpPr>
                <p:cNvPr id="39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2242"/>
                  <a:ext cx="1610" cy="690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0" name="Group 41"/>
                <p:cNvGrpSpPr>
                  <a:grpSpLocks/>
                </p:cNvGrpSpPr>
                <p:nvPr/>
              </p:nvGrpSpPr>
              <p:grpSpPr bwMode="auto">
                <a:xfrm>
                  <a:off x="0" y="2242"/>
                  <a:ext cx="1610" cy="690"/>
                  <a:chOff x="0" y="2242"/>
                  <a:chExt cx="1610" cy="690"/>
                </a:xfrm>
              </p:grpSpPr>
              <p:sp>
                <p:nvSpPr>
                  <p:cNvPr id="4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242"/>
                    <a:ext cx="1524" cy="690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 dirty="0">
                        <a:cs typeface="Times New Roman" pitchFamily="18" charset="0"/>
                      </a:rPr>
                      <a:t>GI Tract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 dirty="0"/>
                  </a:p>
                </p:txBody>
              </p:sp>
              <p:sp>
                <p:nvSpPr>
                  <p:cNvPr id="4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242"/>
                    <a:ext cx="1610" cy="69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" name="Group 47"/>
              <p:cNvGrpSpPr>
                <a:grpSpLocks/>
              </p:cNvGrpSpPr>
              <p:nvPr/>
            </p:nvGrpSpPr>
            <p:grpSpPr bwMode="auto">
              <a:xfrm>
                <a:off x="1610" y="2242"/>
                <a:ext cx="1646" cy="690"/>
                <a:chOff x="1610" y="2242"/>
                <a:chExt cx="1646" cy="690"/>
              </a:xfrm>
            </p:grpSpPr>
            <p:sp>
              <p:nvSpPr>
                <p:cNvPr id="35" name="Rectangle 46"/>
                <p:cNvSpPr>
                  <a:spLocks noChangeArrowheads="1"/>
                </p:cNvSpPr>
                <p:nvPr/>
              </p:nvSpPr>
              <p:spPr bwMode="auto">
                <a:xfrm>
                  <a:off x="1610" y="2242"/>
                  <a:ext cx="1646" cy="690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" name="Group 45"/>
                <p:cNvGrpSpPr>
                  <a:grpSpLocks/>
                </p:cNvGrpSpPr>
                <p:nvPr/>
              </p:nvGrpSpPr>
              <p:grpSpPr bwMode="auto">
                <a:xfrm>
                  <a:off x="1610" y="2242"/>
                  <a:ext cx="1646" cy="690"/>
                  <a:chOff x="1610" y="2242"/>
                  <a:chExt cx="1646" cy="690"/>
                </a:xfrm>
              </p:grpSpPr>
              <p:sp>
                <p:nvSpPr>
                  <p:cNvPr id="37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2242"/>
                    <a:ext cx="1560" cy="690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HAV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Poliovirus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Rotavirus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38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2242"/>
                    <a:ext cx="1646" cy="69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" name="Group 51"/>
              <p:cNvGrpSpPr>
                <a:grpSpLocks/>
              </p:cNvGrpSpPr>
              <p:nvPr/>
            </p:nvGrpSpPr>
            <p:grpSpPr bwMode="auto">
              <a:xfrm>
                <a:off x="3256" y="2242"/>
                <a:ext cx="1465" cy="690"/>
                <a:chOff x="3256" y="2242"/>
                <a:chExt cx="1465" cy="690"/>
              </a:xfrm>
            </p:grpSpPr>
            <p:sp>
              <p:nvSpPr>
                <p:cNvPr id="31" name="Rectangle 50"/>
                <p:cNvSpPr>
                  <a:spLocks noChangeArrowheads="1"/>
                </p:cNvSpPr>
                <p:nvPr/>
              </p:nvSpPr>
              <p:spPr bwMode="auto">
                <a:xfrm>
                  <a:off x="3256" y="2242"/>
                  <a:ext cx="1465" cy="690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" name="Group 49"/>
                <p:cNvGrpSpPr>
                  <a:grpSpLocks/>
                </p:cNvGrpSpPr>
                <p:nvPr/>
              </p:nvGrpSpPr>
              <p:grpSpPr bwMode="auto">
                <a:xfrm>
                  <a:off x="3256" y="2242"/>
                  <a:ext cx="1465" cy="690"/>
                  <a:chOff x="3256" y="2242"/>
                  <a:chExt cx="1465" cy="690"/>
                </a:xfrm>
              </p:grpSpPr>
              <p:sp>
                <p:nvSpPr>
                  <p:cNvPr id="33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2242"/>
                    <a:ext cx="1379" cy="690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Hepatitis A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Poliomyelitis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Diarrhea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3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2242"/>
                    <a:ext cx="1465" cy="69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" name="Group 55"/>
              <p:cNvGrpSpPr>
                <a:grpSpLocks/>
              </p:cNvGrpSpPr>
              <p:nvPr/>
            </p:nvGrpSpPr>
            <p:grpSpPr bwMode="auto">
              <a:xfrm>
                <a:off x="0" y="2932"/>
                <a:ext cx="1612" cy="946"/>
                <a:chOff x="0" y="2932"/>
                <a:chExt cx="1612" cy="946"/>
              </a:xfrm>
            </p:grpSpPr>
            <p:sp>
              <p:nvSpPr>
                <p:cNvPr id="27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2932"/>
                  <a:ext cx="1610" cy="824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" name="Group 53"/>
                <p:cNvGrpSpPr>
                  <a:grpSpLocks/>
                </p:cNvGrpSpPr>
                <p:nvPr/>
              </p:nvGrpSpPr>
              <p:grpSpPr bwMode="auto">
                <a:xfrm>
                  <a:off x="0" y="2932"/>
                  <a:ext cx="1612" cy="946"/>
                  <a:chOff x="0" y="2932"/>
                  <a:chExt cx="1612" cy="946"/>
                </a:xfrm>
              </p:grpSpPr>
              <p:sp>
                <p:nvSpPr>
                  <p:cNvPr id="29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932"/>
                    <a:ext cx="1569" cy="946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>
                        <a:cs typeface="Times New Roman" pitchFamily="18" charset="0"/>
                      </a:rPr>
                      <a:t>Skin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30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932"/>
                    <a:ext cx="1610" cy="82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7" name="Group 59"/>
              <p:cNvGrpSpPr>
                <a:grpSpLocks/>
              </p:cNvGrpSpPr>
              <p:nvPr/>
            </p:nvGrpSpPr>
            <p:grpSpPr bwMode="auto">
              <a:xfrm>
                <a:off x="1610" y="2932"/>
                <a:ext cx="1646" cy="946"/>
                <a:chOff x="1610" y="2932"/>
                <a:chExt cx="1646" cy="946"/>
              </a:xfrm>
            </p:grpSpPr>
            <p:sp>
              <p:nvSpPr>
                <p:cNvPr id="23" name="Rectangle 58"/>
                <p:cNvSpPr>
                  <a:spLocks noChangeArrowheads="1"/>
                </p:cNvSpPr>
                <p:nvPr/>
              </p:nvSpPr>
              <p:spPr bwMode="auto">
                <a:xfrm>
                  <a:off x="1610" y="2932"/>
                  <a:ext cx="1646" cy="824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4" name="Group 57"/>
                <p:cNvGrpSpPr>
                  <a:grpSpLocks/>
                </p:cNvGrpSpPr>
                <p:nvPr/>
              </p:nvGrpSpPr>
              <p:grpSpPr bwMode="auto">
                <a:xfrm>
                  <a:off x="1610" y="2932"/>
                  <a:ext cx="1646" cy="946"/>
                  <a:chOff x="1610" y="2932"/>
                  <a:chExt cx="1646" cy="946"/>
                </a:xfrm>
              </p:grpSpPr>
              <p:sp>
                <p:nvSpPr>
                  <p:cNvPr id="25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2932"/>
                    <a:ext cx="1560" cy="946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 dirty="0">
                        <a:cs typeface="Times New Roman" pitchFamily="18" charset="0"/>
                      </a:rPr>
                      <a:t>Rabies virus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 dirty="0">
                        <a:cs typeface="Times New Roman" pitchFamily="18" charset="0"/>
                      </a:rPr>
                      <a:t>Yellow fever virus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 dirty="0">
                        <a:cs typeface="Times New Roman" pitchFamily="18" charset="0"/>
                      </a:rPr>
                      <a:t>Dengue virus 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 dirty="0">
                        <a:cs typeface="Times New Roman" pitchFamily="18" charset="0"/>
                      </a:rPr>
                      <a:t>Human papillomavirus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 dirty="0"/>
                  </a:p>
                </p:txBody>
              </p:sp>
              <p:sp>
                <p:nvSpPr>
                  <p:cNvPr id="2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2932"/>
                    <a:ext cx="1646" cy="82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3256" y="2932"/>
                <a:ext cx="1465" cy="946"/>
                <a:chOff x="3256" y="2932"/>
                <a:chExt cx="1465" cy="946"/>
              </a:xfrm>
            </p:grpSpPr>
            <p:sp>
              <p:nvSpPr>
                <p:cNvPr id="19" name="Rectangle 62"/>
                <p:cNvSpPr>
                  <a:spLocks noChangeArrowheads="1"/>
                </p:cNvSpPr>
                <p:nvPr/>
              </p:nvSpPr>
              <p:spPr bwMode="auto">
                <a:xfrm>
                  <a:off x="3256" y="2932"/>
                  <a:ext cx="1465" cy="824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" name="Group 61"/>
                <p:cNvGrpSpPr>
                  <a:grpSpLocks/>
                </p:cNvGrpSpPr>
                <p:nvPr/>
              </p:nvGrpSpPr>
              <p:grpSpPr bwMode="auto">
                <a:xfrm>
                  <a:off x="3256" y="2932"/>
                  <a:ext cx="1465" cy="946"/>
                  <a:chOff x="3256" y="2932"/>
                  <a:chExt cx="1465" cy="946"/>
                </a:xfrm>
              </p:grpSpPr>
              <p:sp>
                <p:nvSpPr>
                  <p:cNvPr id="21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2932"/>
                    <a:ext cx="1379" cy="946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 dirty="0">
                        <a:cs typeface="Times New Roman" pitchFamily="18" charset="0"/>
                      </a:rPr>
                      <a:t>Rabies 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 dirty="0">
                        <a:cs typeface="Times New Roman" pitchFamily="18" charset="0"/>
                      </a:rPr>
                      <a:t>Yellow fever 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 dirty="0">
                        <a:cs typeface="Times New Roman" pitchFamily="18" charset="0"/>
                      </a:rPr>
                      <a:t>Dengue 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 dirty="0" err="1">
                        <a:cs typeface="Times New Roman" pitchFamily="18" charset="0"/>
                      </a:rPr>
                      <a:t>Papillomas</a:t>
                    </a:r>
                    <a:endParaRPr lang="en-US" altLang="en-US" sz="1200" dirty="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 dirty="0"/>
                  </a:p>
                </p:txBody>
              </p:sp>
              <p:sp>
                <p:nvSpPr>
                  <p:cNvPr id="22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2932"/>
                    <a:ext cx="1465" cy="82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" name="Rectangle 65"/>
            <p:cNvSpPr>
              <a:spLocks noChangeArrowheads="1"/>
            </p:cNvSpPr>
            <p:nvPr/>
          </p:nvSpPr>
          <p:spPr bwMode="auto">
            <a:xfrm>
              <a:off x="-3" y="-3"/>
              <a:ext cx="4727" cy="3762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8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533400" y="1645516"/>
            <a:ext cx="7504112" cy="4116388"/>
            <a:chOff x="-3" y="-3"/>
            <a:chExt cx="4727" cy="2593"/>
          </a:xfrm>
        </p:grpSpPr>
        <p:grpSp>
          <p:nvGrpSpPr>
            <p:cNvPr id="5" name="Group 49"/>
            <p:cNvGrpSpPr>
              <a:grpSpLocks/>
            </p:cNvGrpSpPr>
            <p:nvPr/>
          </p:nvGrpSpPr>
          <p:grpSpPr bwMode="auto">
            <a:xfrm>
              <a:off x="0" y="0"/>
              <a:ext cx="4721" cy="2587"/>
              <a:chOff x="0" y="0"/>
              <a:chExt cx="4721" cy="2587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0"/>
                <a:ext cx="1610" cy="824"/>
                <a:chOff x="0" y="0"/>
                <a:chExt cx="1610" cy="824"/>
              </a:xfrm>
            </p:grpSpPr>
            <p:sp>
              <p:nvSpPr>
                <p:cNvPr id="48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10" cy="824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" name="Group 14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610" cy="824"/>
                  <a:chOff x="0" y="0"/>
                  <a:chExt cx="1610" cy="824"/>
                </a:xfrm>
              </p:grpSpPr>
              <p:sp>
                <p:nvSpPr>
                  <p:cNvPr id="50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1524" cy="824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>
                        <a:cs typeface="Times New Roman" pitchFamily="18" charset="0"/>
                      </a:rPr>
                      <a:t> Genital tract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5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610" cy="82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610" y="0"/>
                <a:ext cx="1646" cy="824"/>
                <a:chOff x="1610" y="0"/>
                <a:chExt cx="1646" cy="824"/>
              </a:xfrm>
            </p:grpSpPr>
            <p:sp>
              <p:nvSpPr>
                <p:cNvPr id="44" name="Rectangle 19"/>
                <p:cNvSpPr>
                  <a:spLocks noChangeArrowheads="1"/>
                </p:cNvSpPr>
                <p:nvPr/>
              </p:nvSpPr>
              <p:spPr bwMode="auto">
                <a:xfrm>
                  <a:off x="1610" y="0"/>
                  <a:ext cx="1646" cy="824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5" name="Group 18"/>
                <p:cNvGrpSpPr>
                  <a:grpSpLocks/>
                </p:cNvGrpSpPr>
                <p:nvPr/>
              </p:nvGrpSpPr>
              <p:grpSpPr bwMode="auto">
                <a:xfrm>
                  <a:off x="1610" y="0"/>
                  <a:ext cx="1646" cy="824"/>
                  <a:chOff x="1610" y="0"/>
                  <a:chExt cx="1646" cy="824"/>
                </a:xfrm>
              </p:grpSpPr>
              <p:sp>
                <p:nvSpPr>
                  <p:cNvPr id="46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0"/>
                    <a:ext cx="1560" cy="824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HPV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HBV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HIV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HSV Type-2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4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0"/>
                    <a:ext cx="1646" cy="82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" name="Group 24"/>
              <p:cNvGrpSpPr>
                <a:grpSpLocks/>
              </p:cNvGrpSpPr>
              <p:nvPr/>
            </p:nvGrpSpPr>
            <p:grpSpPr bwMode="auto">
              <a:xfrm>
                <a:off x="3256" y="0"/>
                <a:ext cx="1465" cy="824"/>
                <a:chOff x="3256" y="0"/>
                <a:chExt cx="1465" cy="824"/>
              </a:xfrm>
            </p:grpSpPr>
            <p:sp>
              <p:nvSpPr>
                <p:cNvPr id="40" name="Rectangle 23"/>
                <p:cNvSpPr>
                  <a:spLocks noChangeArrowheads="1"/>
                </p:cNvSpPr>
                <p:nvPr/>
              </p:nvSpPr>
              <p:spPr bwMode="auto">
                <a:xfrm>
                  <a:off x="3256" y="0"/>
                  <a:ext cx="1465" cy="824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" name="Group 22"/>
                <p:cNvGrpSpPr>
                  <a:grpSpLocks/>
                </p:cNvGrpSpPr>
                <p:nvPr/>
              </p:nvGrpSpPr>
              <p:grpSpPr bwMode="auto">
                <a:xfrm>
                  <a:off x="3256" y="0"/>
                  <a:ext cx="1465" cy="824"/>
                  <a:chOff x="3256" y="0"/>
                  <a:chExt cx="1465" cy="824"/>
                </a:xfrm>
              </p:grpSpPr>
              <p:sp>
                <p:nvSpPr>
                  <p:cNvPr id="4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0"/>
                    <a:ext cx="1379" cy="824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Warts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Hepatitis B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AIDS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Herpes genitalis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43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0"/>
                    <a:ext cx="1465" cy="82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0" y="824"/>
                <a:ext cx="1610" cy="1092"/>
                <a:chOff x="0" y="824"/>
                <a:chExt cx="1610" cy="1092"/>
              </a:xfrm>
            </p:grpSpPr>
            <p:sp>
              <p:nvSpPr>
                <p:cNvPr id="36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824"/>
                  <a:ext cx="1610" cy="109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7" name="Group 26"/>
                <p:cNvGrpSpPr>
                  <a:grpSpLocks/>
                </p:cNvGrpSpPr>
                <p:nvPr/>
              </p:nvGrpSpPr>
              <p:grpSpPr bwMode="auto">
                <a:xfrm>
                  <a:off x="0" y="824"/>
                  <a:ext cx="1610" cy="1092"/>
                  <a:chOff x="0" y="824"/>
                  <a:chExt cx="1610" cy="1092"/>
                </a:xfrm>
              </p:grpSpPr>
              <p:sp>
                <p:nvSpPr>
                  <p:cNvPr id="3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824"/>
                    <a:ext cx="1524" cy="109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>
                        <a:cs typeface="Times New Roman" pitchFamily="18" charset="0"/>
                      </a:rPr>
                      <a:t> Blood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39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824"/>
                    <a:ext cx="1610" cy="109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1610" y="824"/>
                <a:ext cx="1646" cy="1092"/>
                <a:chOff x="1610" y="824"/>
                <a:chExt cx="1646" cy="1092"/>
              </a:xfrm>
            </p:grpSpPr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1610" y="824"/>
                  <a:ext cx="1646" cy="109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" name="Group 30"/>
                <p:cNvGrpSpPr>
                  <a:grpSpLocks/>
                </p:cNvGrpSpPr>
                <p:nvPr/>
              </p:nvGrpSpPr>
              <p:grpSpPr bwMode="auto">
                <a:xfrm>
                  <a:off x="1610" y="824"/>
                  <a:ext cx="1646" cy="1092"/>
                  <a:chOff x="1610" y="824"/>
                  <a:chExt cx="1646" cy="1092"/>
                </a:xfrm>
              </p:grpSpPr>
              <p:sp>
                <p:nvSpPr>
                  <p:cNvPr id="3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824"/>
                    <a:ext cx="1560" cy="109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HBV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HCV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HDV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HTCLV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HIV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CMV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35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824"/>
                    <a:ext cx="1646" cy="109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" name="Group 36"/>
              <p:cNvGrpSpPr>
                <a:grpSpLocks/>
              </p:cNvGrpSpPr>
              <p:nvPr/>
            </p:nvGrpSpPr>
            <p:grpSpPr bwMode="auto">
              <a:xfrm>
                <a:off x="3256" y="824"/>
                <a:ext cx="1465" cy="1092"/>
                <a:chOff x="3256" y="824"/>
                <a:chExt cx="1465" cy="1092"/>
              </a:xfrm>
            </p:grpSpPr>
            <p:sp>
              <p:nvSpPr>
                <p:cNvPr id="28" name="Rectangle 35"/>
                <p:cNvSpPr>
                  <a:spLocks noChangeArrowheads="1"/>
                </p:cNvSpPr>
                <p:nvPr/>
              </p:nvSpPr>
              <p:spPr bwMode="auto">
                <a:xfrm>
                  <a:off x="3256" y="824"/>
                  <a:ext cx="1465" cy="1092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9" name="Group 34"/>
                <p:cNvGrpSpPr>
                  <a:grpSpLocks/>
                </p:cNvGrpSpPr>
                <p:nvPr/>
              </p:nvGrpSpPr>
              <p:grpSpPr bwMode="auto">
                <a:xfrm>
                  <a:off x="3256" y="824"/>
                  <a:ext cx="1465" cy="1092"/>
                  <a:chOff x="3256" y="824"/>
                  <a:chExt cx="1465" cy="1092"/>
                </a:xfrm>
              </p:grpSpPr>
              <p:sp>
                <p:nvSpPr>
                  <p:cNvPr id="3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824"/>
                    <a:ext cx="1379" cy="1092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Hepatitis B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Hepatitis C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Hepatitis D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Leukemia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AIDS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Mononucleosis syndrome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31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824"/>
                    <a:ext cx="1465" cy="109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" name="Group 40"/>
              <p:cNvGrpSpPr>
                <a:grpSpLocks/>
              </p:cNvGrpSpPr>
              <p:nvPr/>
            </p:nvGrpSpPr>
            <p:grpSpPr bwMode="auto">
              <a:xfrm>
                <a:off x="0" y="1916"/>
                <a:ext cx="1610" cy="671"/>
                <a:chOff x="0" y="1916"/>
                <a:chExt cx="1610" cy="671"/>
              </a:xfrm>
            </p:grpSpPr>
            <p:sp>
              <p:nvSpPr>
                <p:cNvPr id="24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1916"/>
                  <a:ext cx="1610" cy="671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5" name="Group 38"/>
                <p:cNvGrpSpPr>
                  <a:grpSpLocks/>
                </p:cNvGrpSpPr>
                <p:nvPr/>
              </p:nvGrpSpPr>
              <p:grpSpPr bwMode="auto">
                <a:xfrm>
                  <a:off x="0" y="1916"/>
                  <a:ext cx="1610" cy="671"/>
                  <a:chOff x="0" y="1916"/>
                  <a:chExt cx="1610" cy="671"/>
                </a:xfrm>
              </p:grpSpPr>
              <p:sp>
                <p:nvSpPr>
                  <p:cNvPr id="2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916"/>
                    <a:ext cx="1524" cy="671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2000">
                        <a:cs typeface="Times New Roman" pitchFamily="18" charset="0"/>
                      </a:rPr>
                      <a:t>Transplacental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2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916"/>
                    <a:ext cx="1610" cy="6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" name="Group 44"/>
              <p:cNvGrpSpPr>
                <a:grpSpLocks/>
              </p:cNvGrpSpPr>
              <p:nvPr/>
            </p:nvGrpSpPr>
            <p:grpSpPr bwMode="auto">
              <a:xfrm>
                <a:off x="1610" y="1916"/>
                <a:ext cx="1646" cy="671"/>
                <a:chOff x="1610" y="1916"/>
                <a:chExt cx="1646" cy="671"/>
              </a:xfrm>
            </p:grpSpPr>
            <p:sp>
              <p:nvSpPr>
                <p:cNvPr id="20" name="Rectangle 43"/>
                <p:cNvSpPr>
                  <a:spLocks noChangeArrowheads="1"/>
                </p:cNvSpPr>
                <p:nvPr/>
              </p:nvSpPr>
              <p:spPr bwMode="auto">
                <a:xfrm>
                  <a:off x="1610" y="1916"/>
                  <a:ext cx="1646" cy="671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" name="Group 42"/>
                <p:cNvGrpSpPr>
                  <a:grpSpLocks/>
                </p:cNvGrpSpPr>
                <p:nvPr/>
              </p:nvGrpSpPr>
              <p:grpSpPr bwMode="auto">
                <a:xfrm>
                  <a:off x="1610" y="1916"/>
                  <a:ext cx="1646" cy="671"/>
                  <a:chOff x="1610" y="1916"/>
                  <a:chExt cx="1646" cy="671"/>
                </a:xfrm>
              </p:grpSpPr>
              <p:sp>
                <p:nvSpPr>
                  <p:cNvPr id="22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653" y="1916"/>
                    <a:ext cx="1560" cy="671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CMV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Rubella virus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200">
                        <a:solidFill>
                          <a:srgbClr val="004080"/>
                        </a:solidFill>
                        <a:cs typeface="Times New Roman" pitchFamily="18" charset="0"/>
                      </a:rPr>
                      <a:t> </a:t>
                    </a:r>
                  </a:p>
                  <a:p>
                    <a:endParaRPr lang="en-US" altLang="en-US"/>
                  </a:p>
                </p:txBody>
              </p:sp>
              <p:sp>
                <p:nvSpPr>
                  <p:cNvPr id="2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1916"/>
                    <a:ext cx="1646" cy="6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" name="Group 48"/>
              <p:cNvGrpSpPr>
                <a:grpSpLocks/>
              </p:cNvGrpSpPr>
              <p:nvPr/>
            </p:nvGrpSpPr>
            <p:grpSpPr bwMode="auto">
              <a:xfrm>
                <a:off x="3256" y="1916"/>
                <a:ext cx="1465" cy="671"/>
                <a:chOff x="3256" y="1916"/>
                <a:chExt cx="1465" cy="671"/>
              </a:xfrm>
            </p:grpSpPr>
            <p:sp>
              <p:nvSpPr>
                <p:cNvPr id="16" name="Rectangle 47"/>
                <p:cNvSpPr>
                  <a:spLocks noChangeArrowheads="1"/>
                </p:cNvSpPr>
                <p:nvPr/>
              </p:nvSpPr>
              <p:spPr bwMode="auto">
                <a:xfrm>
                  <a:off x="3256" y="1916"/>
                  <a:ext cx="1465" cy="671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" name="Group 46"/>
                <p:cNvGrpSpPr>
                  <a:grpSpLocks/>
                </p:cNvGrpSpPr>
                <p:nvPr/>
              </p:nvGrpSpPr>
              <p:grpSpPr bwMode="auto">
                <a:xfrm>
                  <a:off x="3256" y="1916"/>
                  <a:ext cx="1465" cy="671"/>
                  <a:chOff x="3256" y="1916"/>
                  <a:chExt cx="1465" cy="671"/>
                </a:xfrm>
              </p:grpSpPr>
              <p:sp>
                <p:nvSpPr>
                  <p:cNvPr id="18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299" y="1916"/>
                    <a:ext cx="1379" cy="671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 altLang="en-US" sz="1400">
                        <a:cs typeface="Times New Roman" pitchFamily="18" charset="0"/>
                      </a:rPr>
                      <a:t>Congenital abnormalities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r>
                      <a:rPr lang="en-US" altLang="en-US" sz="1400">
                        <a:cs typeface="Times New Roman" pitchFamily="18" charset="0"/>
                      </a:rPr>
                      <a:t>Congenital abnormalities</a:t>
                    </a:r>
                    <a:endParaRPr lang="en-US" altLang="en-US" sz="1200">
                      <a:solidFill>
                        <a:srgbClr val="004080"/>
                      </a:solidFill>
                      <a:cs typeface="Times New Roman" pitchFamily="18" charset="0"/>
                    </a:endParaRPr>
                  </a:p>
                  <a:p>
                    <a:endParaRPr lang="en-US" altLang="en-US"/>
                  </a:p>
                </p:txBody>
              </p:sp>
              <p:sp>
                <p:nvSpPr>
                  <p:cNvPr id="19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256" y="1916"/>
                    <a:ext cx="1465" cy="6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" name="Rectangle 50"/>
            <p:cNvSpPr>
              <a:spLocks noChangeArrowheads="1"/>
            </p:cNvSpPr>
            <p:nvPr/>
          </p:nvSpPr>
          <p:spPr bwMode="auto">
            <a:xfrm>
              <a:off x="-3" y="-3"/>
              <a:ext cx="4727" cy="2593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03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Cell Tropism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ct val="35000"/>
              </a:spcBef>
              <a:buFont typeface="Wingdings" pitchFamily="2" charset="2"/>
              <a:buNone/>
            </a:pPr>
            <a:r>
              <a:rPr lang="en-US" altLang="zh-TW" sz="2100" dirty="0">
                <a:latin typeface="Times New Roman" pitchFamily="18" charset="0"/>
              </a:rPr>
              <a:t>Viral affinity for specific body tissues (tropism) is determined by</a:t>
            </a:r>
            <a:endParaRPr lang="en-US" altLang="zh-TW" sz="2000" dirty="0"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Cell receptors for virus.</a:t>
            </a:r>
          </a:p>
          <a:p>
            <a:pPr lvl="1" algn="just">
              <a:lnSpc>
                <a:spcPct val="90000"/>
              </a:lnSpc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Cell transcription factors that recognize viral promoters and enhancer sequences. </a:t>
            </a:r>
          </a:p>
          <a:p>
            <a:pPr lvl="1" algn="just">
              <a:lnSpc>
                <a:spcPct val="90000"/>
              </a:lnSpc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Ability of the cell to support virus replication.</a:t>
            </a:r>
          </a:p>
          <a:p>
            <a:pPr lvl="1" algn="just">
              <a:lnSpc>
                <a:spcPct val="90000"/>
              </a:lnSpc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Physical barriers.</a:t>
            </a:r>
          </a:p>
          <a:p>
            <a:pPr lvl="1" algn="just">
              <a:lnSpc>
                <a:spcPct val="90000"/>
              </a:lnSpc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Local temperature, </a:t>
            </a:r>
            <a:r>
              <a:rPr lang="en-US" altLang="zh-TW" sz="2000" dirty="0" err="1" smtClean="0">
                <a:solidFill>
                  <a:schemeClr val="tx1"/>
                </a:solidFill>
                <a:latin typeface="Times New Roman" pitchFamily="18" charset="0"/>
              </a:rPr>
              <a:t>pH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itchFamily="18" charset="0"/>
              </a:rPr>
              <a:t>.</a:t>
            </a:r>
            <a:endParaRPr lang="en-US" altLang="zh-TW" sz="2000" dirty="0">
              <a:solidFill>
                <a:schemeClr val="tx1"/>
              </a:solidFill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Digestive enzymes and bile in the gastrointestinal tract that may inactivate some viruses.</a:t>
            </a:r>
            <a:endParaRPr lang="en-US" altLang="zh-TW" sz="18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8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Course of Viral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Bef>
                <a:spcPct val="35000"/>
              </a:spcBef>
            </a:pPr>
            <a:r>
              <a:rPr lang="en-US" altLang="zh-TW" sz="2000" b="1" dirty="0">
                <a:latin typeface="Times New Roman" pitchFamily="18" charset="0"/>
              </a:rPr>
              <a:t>Primary Replication</a:t>
            </a:r>
            <a:endParaRPr lang="en-US" altLang="zh-TW" sz="2200" dirty="0">
              <a:latin typeface="Times New Roman" pitchFamily="18" charset="0"/>
            </a:endParaRPr>
          </a:p>
          <a:p>
            <a:pPr lvl="1" algn="just">
              <a:spcBef>
                <a:spcPct val="35000"/>
              </a:spcBef>
            </a:pPr>
            <a:r>
              <a:rPr lang="en-US" altLang="zh-TW" sz="1800" dirty="0">
                <a:solidFill>
                  <a:schemeClr val="tx1"/>
                </a:solidFill>
                <a:latin typeface="Times New Roman" pitchFamily="18" charset="0"/>
              </a:rPr>
              <a:t>The place of primary replication is where the virus replicates after gaining initial entry into the host.</a:t>
            </a:r>
          </a:p>
          <a:p>
            <a:pPr lvl="1" algn="just">
              <a:spcBef>
                <a:spcPct val="35000"/>
              </a:spcBef>
            </a:pPr>
            <a:r>
              <a:rPr lang="en-US" altLang="zh-TW" sz="1800" dirty="0">
                <a:solidFill>
                  <a:schemeClr val="tx1"/>
                </a:solidFill>
                <a:latin typeface="Times New Roman" pitchFamily="18" charset="0"/>
              </a:rPr>
              <a:t>This frequently determines whether the infection will be localized at the site of entry or spread to become a systemic infection.</a:t>
            </a:r>
          </a:p>
          <a:p>
            <a:pPr algn="just">
              <a:spcBef>
                <a:spcPct val="35000"/>
              </a:spcBef>
            </a:pPr>
            <a:r>
              <a:rPr lang="en-US" altLang="zh-TW" sz="2000" b="1" dirty="0">
                <a:latin typeface="Times New Roman" pitchFamily="18" charset="0"/>
              </a:rPr>
              <a:t>Systemic Spread</a:t>
            </a:r>
            <a:endParaRPr lang="en-US" altLang="zh-TW" sz="2000" dirty="0">
              <a:latin typeface="Times New Roman" pitchFamily="18" charset="0"/>
            </a:endParaRPr>
          </a:p>
          <a:p>
            <a:pPr lvl="1" algn="just">
              <a:spcBef>
                <a:spcPct val="3500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</a:rPr>
              <a:t>Apart from direct cell-to-cell contact, the virus may spread via the blood stream and the CNS.</a:t>
            </a:r>
          </a:p>
          <a:p>
            <a:pPr algn="just">
              <a:spcBef>
                <a:spcPct val="35000"/>
              </a:spcBef>
            </a:pPr>
            <a:r>
              <a:rPr lang="en-US" altLang="zh-TW" sz="2000" b="1" dirty="0">
                <a:latin typeface="Times New Roman" pitchFamily="18" charset="0"/>
              </a:rPr>
              <a:t>Secondary Replication</a:t>
            </a:r>
          </a:p>
          <a:p>
            <a:pPr lvl="1" algn="just">
              <a:spcBef>
                <a:spcPct val="35000"/>
              </a:spcBef>
            </a:pPr>
            <a:r>
              <a:rPr lang="en-US" altLang="zh-TW" sz="1800" dirty="0">
                <a:solidFill>
                  <a:schemeClr val="tx1"/>
                </a:solidFill>
                <a:latin typeface="Times New Roman" pitchFamily="18" charset="0"/>
              </a:rPr>
              <a:t>Secondary replication takes place at susceptible organs/tissues following systemic spread.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25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742" y="3813172"/>
            <a:ext cx="3" cy="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"/>
            <a:ext cx="5334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0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Cell Damage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35000"/>
              </a:spcBef>
            </a:pPr>
            <a:r>
              <a:rPr lang="en-US" altLang="zh-TW" sz="2400" dirty="0">
                <a:latin typeface="Times New Roman" pitchFamily="18" charset="0"/>
              </a:rPr>
              <a:t>Viruses may replicate widely throughout the body without any disease symptoms if they do not cause significant cell damage or death.</a:t>
            </a:r>
          </a:p>
          <a:p>
            <a:pPr algn="just">
              <a:spcBef>
                <a:spcPct val="35000"/>
              </a:spcBef>
            </a:pPr>
            <a:r>
              <a:rPr lang="en-US" altLang="zh-TW" sz="2400" dirty="0" smtClean="0">
                <a:latin typeface="Times New Roman" pitchFamily="18" charset="0"/>
              </a:rPr>
              <a:t>Picornaviruses </a:t>
            </a:r>
            <a:r>
              <a:rPr lang="en-US" altLang="zh-TW" sz="2400" dirty="0">
                <a:latin typeface="Times New Roman" pitchFamily="18" charset="0"/>
              </a:rPr>
              <a:t>cause lysis and death of the cells in which they replicate, </a:t>
            </a:r>
            <a:r>
              <a:rPr lang="en-US" altLang="zh-TW" sz="2400" dirty="0" smtClean="0">
                <a:latin typeface="Times New Roman" pitchFamily="18" charset="0"/>
              </a:rPr>
              <a:t>paralysis </a:t>
            </a:r>
            <a:r>
              <a:rPr lang="en-US" altLang="zh-TW" sz="2400" dirty="0">
                <a:latin typeface="Times New Roman" pitchFamily="18" charset="0"/>
              </a:rPr>
              <a:t>or </a:t>
            </a:r>
            <a:r>
              <a:rPr lang="en-US" altLang="zh-TW" sz="2400" dirty="0" smtClean="0">
                <a:latin typeface="Times New Roman" pitchFamily="18" charset="0"/>
              </a:rPr>
              <a:t>death for </a:t>
            </a:r>
            <a:r>
              <a:rPr lang="en-US" altLang="zh-TW" sz="2400" dirty="0">
                <a:latin typeface="Times New Roman" pitchFamily="18" charset="0"/>
              </a:rPr>
              <a:t>Poliovirus.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45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Immune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ct val="35000"/>
              </a:spcBef>
            </a:pPr>
            <a:r>
              <a:rPr lang="en-US" altLang="zh-TW" dirty="0" smtClean="0">
                <a:latin typeface="Times New Roman" pitchFamily="18" charset="0"/>
              </a:rPr>
              <a:t>The immune </a:t>
            </a:r>
            <a:r>
              <a:rPr lang="en-US" altLang="zh-TW" dirty="0">
                <a:latin typeface="Times New Roman" pitchFamily="18" charset="0"/>
              </a:rPr>
              <a:t>response to the virus probably has the greatest impact on the outcome of infection.</a:t>
            </a:r>
          </a:p>
          <a:p>
            <a:pPr algn="just">
              <a:lnSpc>
                <a:spcPct val="120000"/>
              </a:lnSpc>
              <a:spcBef>
                <a:spcPct val="35000"/>
              </a:spcBef>
            </a:pPr>
            <a:r>
              <a:rPr lang="en-US" altLang="zh-TW" dirty="0">
                <a:latin typeface="Times New Roman" pitchFamily="18" charset="0"/>
              </a:rPr>
              <a:t>In the most cases, the virus is cleared completely from the body and results in complete recovery.</a:t>
            </a:r>
          </a:p>
          <a:p>
            <a:pPr algn="just">
              <a:lnSpc>
                <a:spcPct val="120000"/>
              </a:lnSpc>
              <a:spcBef>
                <a:spcPct val="35000"/>
              </a:spcBef>
            </a:pPr>
            <a:r>
              <a:rPr lang="en-US" altLang="zh-TW" dirty="0">
                <a:latin typeface="Times New Roman" pitchFamily="18" charset="0"/>
              </a:rPr>
              <a:t>In other infections, the immune response is unable to clear the virus completely and the virus persists.</a:t>
            </a:r>
          </a:p>
          <a:p>
            <a:pPr algn="just">
              <a:lnSpc>
                <a:spcPct val="120000"/>
              </a:lnSpc>
              <a:spcBef>
                <a:spcPct val="35000"/>
              </a:spcBef>
            </a:pPr>
            <a:r>
              <a:rPr lang="en-US" altLang="zh-TW" dirty="0">
                <a:latin typeface="Times New Roman" pitchFamily="18" charset="0"/>
              </a:rPr>
              <a:t>In a number of infections, the immune response plays a major pathological role in the disease.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Viral Clearance or 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35000"/>
              </a:spcBef>
            </a:pPr>
            <a:r>
              <a:rPr lang="en-US" altLang="zh-TW" sz="2400" dirty="0">
                <a:latin typeface="Times New Roman" pitchFamily="18" charset="0"/>
              </a:rPr>
              <a:t>The majority of viral infections are cleared but certain viruses may cause persistent infections. There are 2 types of chronic persistent infections.</a:t>
            </a:r>
          </a:p>
          <a:p>
            <a:pPr algn="just">
              <a:spcBef>
                <a:spcPct val="35000"/>
              </a:spcBef>
            </a:pPr>
            <a:r>
              <a:rPr lang="en-US" altLang="zh-TW" sz="2400" dirty="0">
                <a:solidFill>
                  <a:schemeClr val="tx2"/>
                </a:solidFill>
                <a:latin typeface="Times New Roman" pitchFamily="18" charset="0"/>
              </a:rPr>
              <a:t>True Latency</a:t>
            </a:r>
            <a:r>
              <a:rPr lang="en-US" altLang="zh-TW" sz="2400" dirty="0">
                <a:latin typeface="Times New Roman" pitchFamily="18" charset="0"/>
              </a:rPr>
              <a:t> - the virus remains completely latent following primary infection e.g. HSV, VZV. Its genome may be integrated into the cellular genome or exists as </a:t>
            </a:r>
            <a:r>
              <a:rPr lang="en-US" altLang="zh-TW" sz="2400" dirty="0" err="1">
                <a:latin typeface="Times New Roman" pitchFamily="18" charset="0"/>
              </a:rPr>
              <a:t>episomes</a:t>
            </a:r>
            <a:r>
              <a:rPr lang="en-US" altLang="zh-TW" sz="2400" dirty="0">
                <a:latin typeface="Times New Roman" pitchFamily="18" charset="0"/>
              </a:rPr>
              <a:t>.</a:t>
            </a:r>
          </a:p>
          <a:p>
            <a:pPr algn="just">
              <a:spcBef>
                <a:spcPct val="35000"/>
              </a:spcBef>
            </a:pPr>
            <a:r>
              <a:rPr lang="en-US" altLang="zh-TW" sz="2400" dirty="0">
                <a:solidFill>
                  <a:schemeClr val="tx2"/>
                </a:solidFill>
                <a:latin typeface="Times New Roman" pitchFamily="18" charset="0"/>
              </a:rPr>
              <a:t>Persistence</a:t>
            </a:r>
            <a:r>
              <a:rPr lang="en-US" altLang="zh-TW" sz="2400" dirty="0">
                <a:latin typeface="Times New Roman" pitchFamily="18" charset="0"/>
              </a:rPr>
              <a:t> - the virus  replicates continuously in the body at a very low level e.g. HIV, HBV, CMV, EBV.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58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Mechanisms of Viral 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SzPct val="65000"/>
            </a:pP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</a:rPr>
              <a:t>antigenic variation</a:t>
            </a:r>
          </a:p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SzPct val="65000"/>
            </a:pP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</a:rPr>
              <a:t> immune tolerance, causing a reduced response to an antigen, may be due to genetic factors, pre-natal infection, molecular mimicry</a:t>
            </a:r>
          </a:p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SzPct val="65000"/>
            </a:pP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</a:rPr>
              <a:t>restricted gene expression </a:t>
            </a:r>
          </a:p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SzPct val="65000"/>
            </a:pP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</a:rPr>
              <a:t>down-regulation of MHC class I expression, resulting in lack of recognition of infected cells e.g. Adenoviruses </a:t>
            </a:r>
          </a:p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chemeClr val="tx2"/>
              </a:buClr>
              <a:buSzPct val="65000"/>
            </a:pP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</a:rPr>
              <a:t>down-regulation of accessory molecules involved in immune recognition e.g. LFA-3 and ICAM-1 by EBV.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Cytopathic effect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Cytopathic effect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cytopathogenic effect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(abbreviated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refers to structural changes in host cells that are caused by viral invasion.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infecting virus causes lysis of the host cell or when the cell dies without lysis due to an inability to reproduce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these effects occur due to CPEs. If a virus causes these morphological changes in the host cell, it is said to be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cytopathogeni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CPE include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rounding of the infected cell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fusion with adjacent cells to form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syncytia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appearance of nuclear or cytoplasmic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bodies</a:t>
            </a:r>
          </a:p>
        </p:txBody>
      </p:sp>
    </p:spTree>
    <p:extLst>
      <p:ext uri="{BB962C8B-B14F-4D97-AF65-F5344CB8AC3E}">
        <p14:creationId xmlns:p14="http://schemas.microsoft.com/office/powerpoint/2010/main" val="22481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“No virus is known to do good. It has been well said that a virus is a piece of bad news wrapped up in protein.”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1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CPEs and other changes in cell morphology are only a few of the many effects 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cytocidal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viruses.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cytocidal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virus infects a permissive cell,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viruses kill the host cell through changes in cell morphology, in cell physiology, and the biosynthetic events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follow.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are necessary for efficient virus replication but at the expense of the host cell.</a:t>
            </a:r>
          </a:p>
        </p:txBody>
      </p:sp>
    </p:spTree>
    <p:extLst>
      <p:ext uri="{BB962C8B-B14F-4D97-AF65-F5344CB8AC3E}">
        <p14:creationId xmlns:p14="http://schemas.microsoft.com/office/powerpoint/2010/main" val="19250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Common types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Total </a:t>
            </a:r>
            <a:r>
              <a:rPr lang="en-US" b="1" dirty="0" smtClean="0"/>
              <a:t>destruction:</a:t>
            </a:r>
          </a:p>
          <a:p>
            <a:pPr algn="just"/>
            <a:r>
              <a:rPr lang="en-US" dirty="0"/>
              <a:t>Total destruction of the host cell monolayer is the most severe type of CPE. </a:t>
            </a:r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observe this process, cells are seeded on a glass surface and a confluent monolayer of host cell is formed. Then, the viral infection is introduced. </a:t>
            </a:r>
            <a:endParaRPr lang="en-US" dirty="0" smtClean="0"/>
          </a:p>
          <a:p>
            <a:pPr algn="just"/>
            <a:r>
              <a:rPr lang="en-US" dirty="0" smtClean="0"/>
              <a:t>All </a:t>
            </a:r>
            <a:r>
              <a:rPr lang="en-US" dirty="0"/>
              <a:t>cells in the monolayer shrink rapidly, become dense in a process known as </a:t>
            </a:r>
            <a:r>
              <a:rPr lang="en-US" b="1" dirty="0" err="1"/>
              <a:t>pyknosis</a:t>
            </a:r>
            <a:r>
              <a:rPr lang="en-US" b="1" dirty="0"/>
              <a:t>, </a:t>
            </a:r>
            <a:r>
              <a:rPr lang="en-US" dirty="0"/>
              <a:t>and detach from the glass within three days.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form of CPE is typically seen with </a:t>
            </a:r>
            <a:r>
              <a:rPr lang="en-US" b="1" dirty="0"/>
              <a:t>enteroviruses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1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Subtotal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destruction of the host cell monolayer is less severe than total destruction.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total destruction, this CPE is observed by seeding a confluent monolayer of host cell on a glass surface then introducing a viral infection.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Subtotal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destruction characteristically shows detachment of some but not all the cells in the monolayer.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commonly observed with some 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togaviruses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(Chikungunya, rubella),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picornaviruses 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some types of paramyxoviruses.</a:t>
            </a:r>
          </a:p>
        </p:txBody>
      </p:sp>
    </p:spTree>
    <p:extLst>
      <p:ext uri="{BB962C8B-B14F-4D97-AF65-F5344CB8AC3E}">
        <p14:creationId xmlns:p14="http://schemas.microsoft.com/office/powerpoint/2010/main" val="9227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Syncytium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Syncytium is also known as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 fusion and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polykaryon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CPE, the plasma membranes of four or more host cells fuse and produce an enlarged cell with at least four nuclei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large cell fusions are sometimes visible without staining, this type of CPE is typically detected after host cell fixation and staining.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Herpesviruses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characteristically produce cell fusion as well as other forms of CPE.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paramyxoviruses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may be identified through the formation of cell fusion as they exclusively produce this CPE.</a:t>
            </a:r>
          </a:p>
        </p:txBody>
      </p:sp>
    </p:spTree>
    <p:extLst>
      <p:ext uri="{BB962C8B-B14F-4D97-AF65-F5344CB8AC3E}">
        <p14:creationId xmlns:p14="http://schemas.microsoft.com/office/powerpoint/2010/main" val="92868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" t="10317" r="61960" b="43182"/>
          <a:stretch/>
        </p:blipFill>
        <p:spPr bwMode="auto">
          <a:xfrm>
            <a:off x="990600" y="1905000"/>
            <a:ext cx="5943600" cy="423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1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bodies: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bodies – insoluble abnormal structures within cell nuclei or cytoplasm – may only be seen with staining as they indicate areas of altered staining in the host cells.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they indicate the areas of the host cell where viral protein or nucleic acid is being synthesized or where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virions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 being assembled.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single or multiple, small or large, and round or irregularly shaped. They may also be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 nuclear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intracytoplasmic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7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3" r="80144" b="61174"/>
          <a:stretch/>
        </p:blipFill>
        <p:spPr bwMode="auto">
          <a:xfrm>
            <a:off x="1371600" y="1681347"/>
            <a:ext cx="4724400" cy="423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7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b="1" dirty="0">
                <a:solidFill>
                  <a:srgbClr val="000066"/>
                </a:solidFill>
                <a:latin typeface="Arial" pitchFamily="34" charset="0"/>
              </a:rPr>
              <a:t>A few definitions…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pathogenesis:</a:t>
            </a: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 process by which a virus causes disease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Virulence: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= capacity of a virus to cause disease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</a:t>
            </a:r>
            <a:r>
              <a:rPr lang="de-DE" altLang="en-US" sz="320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 </a:t>
            </a: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effects </a:t>
            </a:r>
            <a:r>
              <a:rPr lang="de-DE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of: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(1) the virus replication and direct damage to cells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(cytopathogenesis)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(2) of the immune response on the host </a:t>
            </a:r>
            <a:r>
              <a:rPr lang="de-DE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	(</a:t>
            </a:r>
            <a:r>
              <a:rPr lang="de-DE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immunopathogenesis)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0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35000"/>
              </a:spcBef>
            </a:pPr>
            <a:r>
              <a:rPr lang="en-US" altLang="zh-TW" sz="2400" dirty="0">
                <a:latin typeface="Times New Roman" pitchFamily="18" charset="0"/>
                <a:cs typeface="Times New Roman" panose="02020603050405020304" pitchFamily="18" charset="0"/>
              </a:rPr>
              <a:t>Viral pathogenesis is the process by which a viral infection leads to disease.</a:t>
            </a:r>
          </a:p>
          <a:p>
            <a:pPr algn="just">
              <a:spcBef>
                <a:spcPct val="35000"/>
              </a:spcBef>
              <a:spcAft>
                <a:spcPts val="500"/>
              </a:spcAft>
            </a:pPr>
            <a:r>
              <a:rPr lang="en-US" altLang="zh-TW" sz="2400" dirty="0">
                <a:latin typeface="Times New Roman" pitchFamily="18" charset="0"/>
                <a:cs typeface="Times New Roman" panose="02020603050405020304" pitchFamily="18" charset="0"/>
              </a:rPr>
              <a:t>Viral pathogenesis is an abnormal situation of no value to the virus.</a:t>
            </a:r>
          </a:p>
          <a:p>
            <a:pPr algn="just">
              <a:spcBef>
                <a:spcPct val="35000"/>
              </a:spcBef>
              <a:spcAft>
                <a:spcPts val="500"/>
              </a:spcAft>
            </a:pPr>
            <a:r>
              <a:rPr lang="en-US" altLang="zh-TW" sz="2400" dirty="0">
                <a:latin typeface="Times New Roman" pitchFamily="18" charset="0"/>
                <a:cs typeface="Times New Roman" panose="02020603050405020304" pitchFamily="18" charset="0"/>
              </a:rPr>
              <a:t>The majority of viral infections are subclinical. It is not in the interest of the virus to severely harm or kill the host.</a:t>
            </a:r>
          </a:p>
          <a:p>
            <a:pPr algn="just">
              <a:spcBef>
                <a:spcPct val="35000"/>
              </a:spcBef>
              <a:spcAft>
                <a:spcPts val="500"/>
              </a:spcAft>
            </a:pPr>
            <a:r>
              <a:rPr lang="en-US" altLang="zh-TW" sz="2400" dirty="0">
                <a:latin typeface="Times New Roman" pitchFamily="18" charset="0"/>
                <a:cs typeface="Times New Roman" panose="02020603050405020304" pitchFamily="18" charset="0"/>
              </a:rPr>
              <a:t>The consequences of viral infections depend on the interplay between a number of viral and host factors.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ability of Viruses to cause disease is viewed at two distinct level: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Changes within the infected cell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Process within the infected patient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60248"/>
            <a:ext cx="8534400" cy="68275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infected cell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	Death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cell (due to inhibition of macromolecular synthesis)</a:t>
            </a:r>
          </a:p>
          <a:p>
            <a:pPr algn="just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 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Cytopathic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Effect-rounding &amp; darkening (lysis or giant cell 	formation)</a:t>
            </a:r>
          </a:p>
          <a:p>
            <a:pPr algn="just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Inclusion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Bodies-discrete areas having viral proteins or viral 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particles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(Negri bodies-eosinophilic cytoplasmic inclusions in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rabies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 Formation of multinucleated cells (fusion of virus infected cells in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herpes &amp; paramyxoviruses) </a:t>
            </a:r>
          </a:p>
          <a:p>
            <a:pPr algn="just"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  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Malignant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(uncontrolled growth, prolonged 	survival, morphological changes)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vi.  No changes (without morphologic or gross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changes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symbiotic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relationship)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Process </a:t>
            </a:r>
            <a:r>
              <a:rPr lang="en-US" sz="2800" dirty="0"/>
              <a:t>within the infected </a:t>
            </a:r>
            <a:r>
              <a:rPr lang="en-US" sz="2800" dirty="0" smtClean="0"/>
              <a:t>patient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Viral pathogenesis results from: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Transmission to a new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Replication and spread within the host</a:t>
            </a:r>
          </a:p>
          <a:p>
            <a:pPr marL="0" indent="0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function of viral tropism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Cell damage and dysfunction</a:t>
            </a:r>
          </a:p>
          <a:p>
            <a:pPr marL="0" indent="0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mediated by the virus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immune defense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mechanisms)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Disease symptoms and abnormal laboratory test values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STAGES OF TYPICAL VIRAL INFECTION</a:t>
            </a:r>
            <a:r>
              <a:rPr lang="en-US" alt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Incubation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time between infection and the appearance of signs and symptoms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 is not aware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incubation period may vary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Contagious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Prodromal phase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mild, nonspecific symptoms that signal onset of some diseases.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agent is continuing to multiply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person is contagious.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Absent in some diseases, which cause a person to feel ill suddenly, without any warning.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phase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person experiences typical signs and symptoms of disease.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battle between the pathogen that is invading and destroying tissue and the efforts of the body’s immune system to contain and obliterate the invader.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is most contagious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Decline phase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subsidence of symptoms.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Recovery phase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symptoms have disappeared, tissues heal, and the body regains strength.</a:t>
            </a: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Factors in Viral 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84248"/>
            <a:ext cx="8503920" cy="34259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en-US" altLang="zh-TW" sz="2400" dirty="0" smtClean="0">
                <a:latin typeface="Times New Roman" pitchFamily="18" charset="0"/>
              </a:rPr>
              <a:t>Entry </a:t>
            </a:r>
            <a:r>
              <a:rPr lang="en-US" altLang="zh-TW" sz="2400" dirty="0">
                <a:latin typeface="Times New Roman" pitchFamily="18" charset="0"/>
              </a:rPr>
              <a:t>into the Host</a:t>
            </a: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dirty="0">
                <a:latin typeface="Times New Roman" pitchFamily="18" charset="0"/>
              </a:rPr>
              <a:t>Cell/Tissue </a:t>
            </a:r>
            <a:r>
              <a:rPr lang="en-US" altLang="zh-TW" sz="2400" dirty="0" smtClean="0">
                <a:latin typeface="Times New Roman" pitchFamily="18" charset="0"/>
              </a:rPr>
              <a:t>Tropism Course </a:t>
            </a:r>
            <a:r>
              <a:rPr lang="en-US" altLang="zh-TW" sz="2400" dirty="0">
                <a:latin typeface="Times New Roman" pitchFamily="18" charset="0"/>
              </a:rPr>
              <a:t>of Infection (Primary Replication, Systemic Spread, Secondary Replication</a:t>
            </a:r>
            <a:r>
              <a:rPr lang="en-US" altLang="zh-TW" sz="2400" dirty="0" smtClean="0">
                <a:latin typeface="Times New Roman" pitchFamily="18" charset="0"/>
              </a:rPr>
              <a:t>)</a:t>
            </a:r>
            <a:endParaRPr lang="en-US" altLang="zh-TW" sz="2400" dirty="0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dirty="0">
                <a:latin typeface="Times New Roman" pitchFamily="18" charset="0"/>
              </a:rPr>
              <a:t>Cell/Tissue </a:t>
            </a:r>
            <a:r>
              <a:rPr lang="en-US" altLang="zh-TW" sz="2400" dirty="0" smtClean="0">
                <a:latin typeface="Times New Roman" pitchFamily="18" charset="0"/>
              </a:rPr>
              <a:t>Damage</a:t>
            </a:r>
          </a:p>
          <a:p>
            <a:pPr>
              <a:lnSpc>
                <a:spcPct val="120000"/>
              </a:lnSpc>
            </a:pPr>
            <a:r>
              <a:rPr lang="en-US" altLang="zh-TW" sz="2400" dirty="0" smtClean="0">
                <a:latin typeface="Times New Roman" pitchFamily="18" charset="0"/>
              </a:rPr>
              <a:t>Host </a:t>
            </a:r>
            <a:r>
              <a:rPr lang="en-US" altLang="zh-TW" sz="2400" dirty="0">
                <a:latin typeface="Times New Roman" pitchFamily="18" charset="0"/>
              </a:rPr>
              <a:t>Immune Response</a:t>
            </a:r>
          </a:p>
          <a:p>
            <a:pPr>
              <a:lnSpc>
                <a:spcPct val="120000"/>
              </a:lnSpc>
            </a:pPr>
            <a:r>
              <a:rPr lang="en-US" altLang="zh-TW" sz="2400" dirty="0">
                <a:latin typeface="Times New Roman" pitchFamily="18" charset="0"/>
              </a:rPr>
              <a:t>Virus Clearance or Persistence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283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22386</TotalTime>
  <Words>982</Words>
  <Application>Microsoft Office PowerPoint</Application>
  <PresentationFormat>On-screen Show (4:3)</PresentationFormat>
  <Paragraphs>189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Viral Pathogenesis</vt:lpstr>
      <vt:lpstr>PowerPoint Presentation</vt:lpstr>
      <vt:lpstr>A few definitions…</vt:lpstr>
      <vt:lpstr>PowerPoint Presentation</vt:lpstr>
      <vt:lpstr>PowerPoint Presentation</vt:lpstr>
      <vt:lpstr>     Changes within the infected cell:</vt:lpstr>
      <vt:lpstr> Process within the infected patient</vt:lpstr>
      <vt:lpstr>STAGES OF TYPICAL VIRAL INFECTION </vt:lpstr>
      <vt:lpstr>Factors in Viral Pathogenesis</vt:lpstr>
      <vt:lpstr>Transmission and Portal of Entry</vt:lpstr>
      <vt:lpstr>PowerPoint Presentation</vt:lpstr>
      <vt:lpstr>Cell Tropism</vt:lpstr>
      <vt:lpstr>Course of Viral Infection</vt:lpstr>
      <vt:lpstr>PowerPoint Presentation</vt:lpstr>
      <vt:lpstr>Cell Damage</vt:lpstr>
      <vt:lpstr>Immune Response</vt:lpstr>
      <vt:lpstr>Viral Clearance or Persistence</vt:lpstr>
      <vt:lpstr>Mechanisms of Viral Persistence</vt:lpstr>
      <vt:lpstr>Cytopathic effect </vt:lpstr>
      <vt:lpstr>PowerPoint Presentation</vt:lpstr>
      <vt:lpstr>Common types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Pthogenesis</dc:title>
  <dc:creator>sadias Butt</dc:creator>
  <cp:lastModifiedBy>hp 15p</cp:lastModifiedBy>
  <cp:revision>36</cp:revision>
  <dcterms:created xsi:type="dcterms:W3CDTF">2006-08-16T00:00:00Z</dcterms:created>
  <dcterms:modified xsi:type="dcterms:W3CDTF">2019-05-23T06:26:59Z</dcterms:modified>
</cp:coreProperties>
</file>